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notesMasterIdLst>
    <p:notesMasterId r:id="rId16"/>
  </p:notesMasterIdLst>
  <p:handoutMasterIdLst>
    <p:handoutMasterId r:id="rId17"/>
  </p:handoutMasterIdLst>
  <p:sldIdLst>
    <p:sldId id="299" r:id="rId2"/>
    <p:sldId id="293" r:id="rId3"/>
    <p:sldId id="282" r:id="rId4"/>
    <p:sldId id="301" r:id="rId5"/>
    <p:sldId id="307" r:id="rId6"/>
    <p:sldId id="309" r:id="rId7"/>
    <p:sldId id="310" r:id="rId8"/>
    <p:sldId id="313" r:id="rId9"/>
    <p:sldId id="308" r:id="rId10"/>
    <p:sldId id="311" r:id="rId11"/>
    <p:sldId id="284" r:id="rId12"/>
    <p:sldId id="314" r:id="rId13"/>
    <p:sldId id="312" r:id="rId14"/>
    <p:sldId id="288" r:id="rId15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58A0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0" autoAdjust="0"/>
    <p:restoredTop sz="93705"/>
  </p:normalViewPr>
  <p:slideViewPr>
    <p:cSldViewPr snapToGrid="0" snapToObjects="1">
      <p:cViewPr varScale="1">
        <p:scale>
          <a:sx n="102" d="100"/>
          <a:sy n="102" d="100"/>
        </p:scale>
        <p:origin x="192" y="39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297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39F00F4-577B-4F84-98B4-3459E3E701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F1C3B57-17B8-4310-B420-F35069A5360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CF2923-B800-461F-8F7D-8C392171B0A4}" type="datetimeFigureOut">
              <a:rPr lang="zh-CN" altLang="en-US" smtClean="0"/>
              <a:t>2024/12/20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EC17C02-08D7-426C-A659-4360612D6A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4BEC4D6-1A88-42D6-8B48-C34B3D5F1FB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D5C4B1-2967-4AA4-9EDB-0B16A2B071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0114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C723F-22FD-45FD-9BF4-594DB1CDD7A0}" type="datetimeFigureOut">
              <a:rPr lang="zh-CN" altLang="en-US" smtClean="0"/>
              <a:t>2024/12/20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661C9A-4107-43CA-B246-3EC5099004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1251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61C9A-4107-43CA-B246-3EC5099004E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045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22049" r="54675" b="21936"/>
          <a:stretch/>
        </p:blipFill>
        <p:spPr>
          <a:xfrm>
            <a:off x="849510" y="-12701"/>
            <a:ext cx="10492980" cy="6858001"/>
          </a:xfrm>
          <a:prstGeom prst="rect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22697" y="2307026"/>
            <a:ext cx="11146606" cy="93776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48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9" name="文本占位符 7">
            <a:extLst>
              <a:ext uri="{FF2B5EF4-FFF2-40B4-BE49-F238E27FC236}">
                <a16:creationId xmlns:a16="http://schemas.microsoft.com/office/drawing/2014/main" id="{8A8969F9-A12B-4C1B-89FC-94B4920504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40481" y="3680770"/>
            <a:ext cx="5311038" cy="549890"/>
          </a:xfrm>
          <a:prstGeom prst="rect">
            <a:avLst/>
          </a:prstGeom>
          <a:noFill/>
          <a:ln w="12700" cmpd="sng">
            <a:noFill/>
          </a:ln>
        </p:spPr>
        <p:txBody>
          <a:bodyPr vert="horz" anchor="t"/>
          <a:lstStyle>
            <a:lvl1pPr marL="0" indent="0" algn="ctr">
              <a:buNone/>
              <a:defRPr sz="14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7AE283C-B9BB-40D7-9952-F5918EDBDD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7244" y="169068"/>
            <a:ext cx="2100786" cy="44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042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>
              <a:defRPr kumimoji="1" lang="zh-CN" altLang="en-US" sz="1400" b="0" dirty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lvl="0" indent="0" algn="ctr">
              <a:lnSpc>
                <a:spcPct val="130000"/>
              </a:lnSpc>
              <a:buNone/>
            </a:pP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558800" y="4167324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558799" y="4622800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2408797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2408797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4258794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4258794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7958788" y="4167324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954761" y="4622800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9808784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9808783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4" hasCustomPrompt="1"/>
          </p:nvPr>
        </p:nvSpPr>
        <p:spPr>
          <a:xfrm>
            <a:off x="6108791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7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6108791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617B9982-E3E4-48F5-A5C2-D27482E0B2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7244" y="169068"/>
            <a:ext cx="2100786" cy="44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662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3882314" y="1181451"/>
            <a:ext cx="4495104" cy="4495104"/>
          </a:xfrm>
          <a:prstGeom prst="ellipse">
            <a:avLst/>
          </a:prstGeom>
        </p:spPr>
      </p:pic>
      <p:sp>
        <p:nvSpPr>
          <p:cNvPr id="5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2326105" y="2470485"/>
            <a:ext cx="7539792" cy="107482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2326105" y="3545305"/>
            <a:ext cx="7539792" cy="70772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44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4000CB4-A783-4A49-A96A-4648F9EF574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7244" y="169068"/>
            <a:ext cx="2100786" cy="44053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23B0C43-D98B-4CF6-88E5-54C6D808E13A}"/>
              </a:ext>
            </a:extLst>
          </p:cNvPr>
          <p:cNvSpPr/>
          <p:nvPr userDrawn="1"/>
        </p:nvSpPr>
        <p:spPr>
          <a:xfrm>
            <a:off x="-57754" y="1181451"/>
            <a:ext cx="12307508" cy="5702360"/>
          </a:xfrm>
          <a:prstGeom prst="rect">
            <a:avLst/>
          </a:prstGeom>
          <a:blipFill dpi="0" rotWithShape="1">
            <a:blip r:embed="rId4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2076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3882314" y="1181451"/>
            <a:ext cx="4495104" cy="4495104"/>
          </a:xfrm>
          <a:prstGeom prst="ellipse">
            <a:avLst/>
          </a:prstGeom>
        </p:spPr>
      </p:pic>
      <p:sp>
        <p:nvSpPr>
          <p:cNvPr id="5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2326105" y="2470485"/>
            <a:ext cx="7539792" cy="107482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2326105" y="3545305"/>
            <a:ext cx="7539792" cy="70772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44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4000CB4-A783-4A49-A96A-4648F9EF574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7244" y="169068"/>
            <a:ext cx="2100786" cy="44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22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/>
        </p:blipFill>
        <p:spPr>
          <a:xfrm>
            <a:off x="8015258" y="-12700"/>
            <a:ext cx="4189442" cy="6858000"/>
          </a:xfrm>
          <a:prstGeom prst="rect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52379F9-F01D-45F7-A601-E30FEEFD5C9E}"/>
              </a:ext>
            </a:extLst>
          </p:cNvPr>
          <p:cNvSpPr/>
          <p:nvPr userDrawn="1"/>
        </p:nvSpPr>
        <p:spPr>
          <a:xfrm>
            <a:off x="4934571" y="2267571"/>
            <a:ext cx="2322858" cy="2322858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AB2B5BA-322E-4D0C-87FF-93FF9BD52BB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55073" y="6265068"/>
            <a:ext cx="2100786" cy="44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47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/>
        </p:blipFill>
        <p:spPr>
          <a:xfrm flipH="1">
            <a:off x="0" y="-12700"/>
            <a:ext cx="4189442" cy="6858000"/>
          </a:xfrm>
          <a:prstGeom prst="rect">
            <a:avLst/>
          </a:prstGeom>
        </p:spPr>
      </p:pic>
      <p:sp>
        <p:nvSpPr>
          <p:cNvPr id="3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85838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1B0F3A1-572A-4B3A-9A99-9CAD59FEBC36}"/>
              </a:ext>
            </a:extLst>
          </p:cNvPr>
          <p:cNvSpPr/>
          <p:nvPr userDrawn="1"/>
        </p:nvSpPr>
        <p:spPr>
          <a:xfrm>
            <a:off x="4934571" y="2267571"/>
            <a:ext cx="2322858" cy="2322858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11D1CBE-513F-4368-8483-3702832CF49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9812" y="6265068"/>
            <a:ext cx="2100786" cy="44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412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54115" t="20375" r="25555" b="20378"/>
          <a:stretch/>
        </p:blipFill>
        <p:spPr>
          <a:xfrm>
            <a:off x="7739212" y="0"/>
            <a:ext cx="4452788" cy="6862813"/>
          </a:xfrm>
          <a:prstGeom prst="rect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FA1CDCA-5607-4EAF-AAC6-6CA8EB3C96F5}"/>
              </a:ext>
            </a:extLst>
          </p:cNvPr>
          <p:cNvSpPr/>
          <p:nvPr userDrawn="1"/>
        </p:nvSpPr>
        <p:spPr>
          <a:xfrm>
            <a:off x="4934571" y="2267571"/>
            <a:ext cx="2322858" cy="2322858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90C2418-A411-4283-9233-2041C0A1EAA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9812" y="6265068"/>
            <a:ext cx="2100786" cy="44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06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663CA8D-D492-49CB-92CD-8F93C02664E4}"/>
              </a:ext>
            </a:extLst>
          </p:cNvPr>
          <p:cNvSpPr/>
          <p:nvPr userDrawn="1"/>
        </p:nvSpPr>
        <p:spPr>
          <a:xfrm>
            <a:off x="4934571" y="2267571"/>
            <a:ext cx="2322858" cy="2322858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81D81E-E915-44C6-BD82-F97CF9CD4D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55073" y="6265068"/>
            <a:ext cx="2100786" cy="44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838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无底色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81D81E-E915-44C6-BD82-F97CF9CD4D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55073" y="6265068"/>
            <a:ext cx="2100786" cy="44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325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22049" r="54675" b="21936"/>
          <a:stretch/>
        </p:blipFill>
        <p:spPr>
          <a:xfrm>
            <a:off x="849510" y="-12701"/>
            <a:ext cx="10492980" cy="6858001"/>
          </a:xfrm>
          <a:prstGeom prst="rect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22697" y="2307026"/>
            <a:ext cx="11146606" cy="93776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48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9" name="文本占位符 7">
            <a:extLst>
              <a:ext uri="{FF2B5EF4-FFF2-40B4-BE49-F238E27FC236}">
                <a16:creationId xmlns:a16="http://schemas.microsoft.com/office/drawing/2014/main" id="{8A8969F9-A12B-4C1B-89FC-94B4920504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40481" y="3680770"/>
            <a:ext cx="5311038" cy="549890"/>
          </a:xfrm>
          <a:prstGeom prst="rect">
            <a:avLst/>
          </a:prstGeom>
          <a:noFill/>
          <a:ln w="12700" cmpd="sng">
            <a:noFill/>
          </a:ln>
        </p:spPr>
        <p:txBody>
          <a:bodyPr vert="horz" anchor="t"/>
          <a:lstStyle>
            <a:lvl1pPr marL="0" indent="0" algn="ctr">
              <a:buNone/>
              <a:defRPr sz="14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6F7E110-E560-40FF-9915-FFE10C2C73C8}"/>
              </a:ext>
            </a:extLst>
          </p:cNvPr>
          <p:cNvSpPr/>
          <p:nvPr userDrawn="1"/>
        </p:nvSpPr>
        <p:spPr>
          <a:xfrm>
            <a:off x="0" y="1414472"/>
            <a:ext cx="12156460" cy="5632376"/>
          </a:xfrm>
          <a:prstGeom prst="rect">
            <a:avLst/>
          </a:prstGeom>
          <a:blipFill dpi="0" rotWithShape="1">
            <a:blip r:embed="rId3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7183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22049" r="54675" b="21936"/>
          <a:stretch/>
        </p:blipFill>
        <p:spPr>
          <a:xfrm>
            <a:off x="849510" y="-12701"/>
            <a:ext cx="10492980" cy="6858001"/>
          </a:xfrm>
          <a:prstGeom prst="rect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22697" y="2307026"/>
            <a:ext cx="11146606" cy="93776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48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9" name="文本占位符 7">
            <a:extLst>
              <a:ext uri="{FF2B5EF4-FFF2-40B4-BE49-F238E27FC236}">
                <a16:creationId xmlns:a16="http://schemas.microsoft.com/office/drawing/2014/main" id="{8A8969F9-A12B-4C1B-89FC-94B4920504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40481" y="3680770"/>
            <a:ext cx="5311038" cy="549890"/>
          </a:xfrm>
          <a:prstGeom prst="rect">
            <a:avLst/>
          </a:prstGeom>
          <a:noFill/>
          <a:ln w="12700" cmpd="sng">
            <a:noFill/>
          </a:ln>
        </p:spPr>
        <p:txBody>
          <a:bodyPr vert="horz" anchor="t"/>
          <a:lstStyle>
            <a:lvl1pPr marL="0" indent="0" algn="ctr">
              <a:buNone/>
              <a:defRPr sz="14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7577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22049" r="54675" b="21936"/>
          <a:stretch/>
        </p:blipFill>
        <p:spPr>
          <a:xfrm>
            <a:off x="849510" y="-12701"/>
            <a:ext cx="10492980" cy="6858001"/>
          </a:xfrm>
          <a:prstGeom prst="rect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22697" y="2307026"/>
            <a:ext cx="11146606" cy="93776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48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9" name="文本占位符 7">
            <a:extLst>
              <a:ext uri="{FF2B5EF4-FFF2-40B4-BE49-F238E27FC236}">
                <a16:creationId xmlns:a16="http://schemas.microsoft.com/office/drawing/2014/main" id="{8A8969F9-A12B-4C1B-89FC-94B4920504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40481" y="3680770"/>
            <a:ext cx="5311038" cy="549890"/>
          </a:xfrm>
          <a:prstGeom prst="rect">
            <a:avLst/>
          </a:prstGeom>
          <a:noFill/>
          <a:ln w="12700" cmpd="sng">
            <a:noFill/>
          </a:ln>
        </p:spPr>
        <p:txBody>
          <a:bodyPr vert="horz" anchor="t"/>
          <a:lstStyle>
            <a:lvl1pPr marL="0" indent="0" algn="ctr">
              <a:buNone/>
              <a:defRPr sz="14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7AE283C-B9BB-40D7-9952-F5918EDBDD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7244" y="169068"/>
            <a:ext cx="2100786" cy="44053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5F96E54-96F0-4F26-8C62-7F85E36943EC}"/>
              </a:ext>
            </a:extLst>
          </p:cNvPr>
          <p:cNvSpPr/>
          <p:nvPr userDrawn="1"/>
        </p:nvSpPr>
        <p:spPr>
          <a:xfrm>
            <a:off x="-57754" y="1181451"/>
            <a:ext cx="12307508" cy="5702360"/>
          </a:xfrm>
          <a:prstGeom prst="rect">
            <a:avLst/>
          </a:prstGeom>
          <a:blipFill dpi="0" rotWithShape="1">
            <a:blip r:embed="rId4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9005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053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>
              <a:defRPr kumimoji="1" lang="zh-CN" altLang="en-US" sz="1400" b="0" dirty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lvl="0" indent="0" algn="ctr">
              <a:lnSpc>
                <a:spcPct val="130000"/>
              </a:lnSpc>
              <a:buNone/>
            </a:pP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459832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1459831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9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8433254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0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8433253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1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4946542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2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4946541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3420B4D-3416-43AD-8232-073A814D49A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7244" y="169068"/>
            <a:ext cx="2100786" cy="440532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B7F0A93E-0003-46C8-8CBB-D3D667440B4F}"/>
              </a:ext>
            </a:extLst>
          </p:cNvPr>
          <p:cNvSpPr/>
          <p:nvPr userDrawn="1"/>
        </p:nvSpPr>
        <p:spPr>
          <a:xfrm>
            <a:off x="5559065" y="3226871"/>
            <a:ext cx="6638166" cy="3799836"/>
          </a:xfrm>
          <a:prstGeom prst="rect">
            <a:avLst/>
          </a:prstGeom>
          <a:blipFill>
            <a:blip r:embed="rId4">
              <a:alphaModFix amt="27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0852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>
              <a:defRPr kumimoji="1" lang="zh-CN" altLang="en-US" sz="1400" b="0" dirty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lvl="0" indent="0" algn="ctr">
              <a:lnSpc>
                <a:spcPct val="130000"/>
              </a:lnSpc>
              <a:buNone/>
            </a:pP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459832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1459831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9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8433254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0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8433253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1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4946542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2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4946541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3420B4D-3416-43AD-8232-073A814D49A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7244" y="169068"/>
            <a:ext cx="2100786" cy="44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90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>
              <a:defRPr kumimoji="1" lang="zh-CN" altLang="en-US" sz="1400" b="0" dirty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lvl="0" indent="0" algn="ctr">
              <a:lnSpc>
                <a:spcPct val="130000"/>
              </a:lnSpc>
              <a:buNone/>
            </a:pP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579519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579518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1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3484482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2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3483070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6389445" y="417130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6390855" y="462678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9294408" y="417130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9294407" y="462678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FAC5FCD-D3EE-4D8F-918E-F8130DF95F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7244" y="169068"/>
            <a:ext cx="2100786" cy="44053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4EDB3501-3958-40BC-B6A1-F4ACF3077221}"/>
              </a:ext>
            </a:extLst>
          </p:cNvPr>
          <p:cNvSpPr/>
          <p:nvPr userDrawn="1"/>
        </p:nvSpPr>
        <p:spPr>
          <a:xfrm>
            <a:off x="5559065" y="3226871"/>
            <a:ext cx="6638166" cy="3799836"/>
          </a:xfrm>
          <a:prstGeom prst="rect">
            <a:avLst/>
          </a:prstGeom>
          <a:blipFill>
            <a:blip r:embed="rId4">
              <a:alphaModFix amt="27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8421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>
              <a:defRPr kumimoji="1" lang="zh-CN" altLang="en-US" sz="1400" b="0" dirty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lvl="0" indent="0" algn="ctr">
              <a:lnSpc>
                <a:spcPct val="130000"/>
              </a:lnSpc>
              <a:buNone/>
            </a:pP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579519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579518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1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3484482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2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3483070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6389445" y="417130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6390855" y="462678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9294408" y="417130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9294407" y="462678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FAC5FCD-D3EE-4D8F-918E-F8130DF95F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7244" y="169068"/>
            <a:ext cx="2100786" cy="44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130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ctr">
              <a:lnSpc>
                <a:spcPct val="130000"/>
              </a:lnSpc>
              <a:buNone/>
              <a:defRPr sz="14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579519" y="4167324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579518" y="4622800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2892015" y="4165951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2892013" y="4621427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5204511" y="4165951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5204511" y="4621427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7517007" y="4167324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517007" y="4622800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9829503" y="4165951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9829502" y="4621427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1994B25-C42E-47A7-9D4C-4258CCE66D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7244" y="169068"/>
            <a:ext cx="2100786" cy="440532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68E192B9-5C7F-4197-A260-4412F703EF28}"/>
              </a:ext>
            </a:extLst>
          </p:cNvPr>
          <p:cNvSpPr/>
          <p:nvPr userDrawn="1"/>
        </p:nvSpPr>
        <p:spPr>
          <a:xfrm>
            <a:off x="5559065" y="3226871"/>
            <a:ext cx="6638166" cy="3799836"/>
          </a:xfrm>
          <a:prstGeom prst="rect">
            <a:avLst/>
          </a:prstGeom>
          <a:blipFill>
            <a:blip r:embed="rId4">
              <a:alphaModFix amt="27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7962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ctr">
              <a:lnSpc>
                <a:spcPct val="130000"/>
              </a:lnSpc>
              <a:buNone/>
              <a:defRPr sz="14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579519" y="4167324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579518" y="4622800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2892015" y="4165951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2892013" y="4621427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5204511" y="4165951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5204511" y="4621427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7517007" y="4167324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517007" y="4622800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9829503" y="4165951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9829502" y="4621427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1994B25-C42E-47A7-9D4C-4258CCE66D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7244" y="169068"/>
            <a:ext cx="2100786" cy="44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50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>
              <a:defRPr kumimoji="1" lang="zh-CN" altLang="en-US" sz="1400" b="0" dirty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lvl="0" indent="0" algn="ctr">
              <a:lnSpc>
                <a:spcPct val="130000"/>
              </a:lnSpc>
              <a:buNone/>
            </a:pP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558800" y="4167324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558799" y="4622800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2408797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2408797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4258794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4258794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7958788" y="4167324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954761" y="4622800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9808784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9808783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4" hasCustomPrompt="1"/>
          </p:nvPr>
        </p:nvSpPr>
        <p:spPr>
          <a:xfrm>
            <a:off x="6108791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7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6108791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617B9982-E3E4-48F5-A5C2-D27482E0B2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7244" y="169068"/>
            <a:ext cx="2100786" cy="44053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B4BAB04-2118-4F0B-B5B9-F4740C7FCE56}"/>
              </a:ext>
            </a:extLst>
          </p:cNvPr>
          <p:cNvSpPr/>
          <p:nvPr userDrawn="1"/>
        </p:nvSpPr>
        <p:spPr>
          <a:xfrm>
            <a:off x="5814919" y="1811930"/>
            <a:ext cx="9148698" cy="5236921"/>
          </a:xfrm>
          <a:prstGeom prst="rect">
            <a:avLst/>
          </a:prstGeom>
          <a:blipFill>
            <a:blip r:embed="rId4">
              <a:alphaModFix amt="27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13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12" r:id="rId2"/>
    <p:sldLayoutId id="2147483699" r:id="rId3"/>
    <p:sldLayoutId id="2147483707" r:id="rId4"/>
    <p:sldLayoutId id="2147483700" r:id="rId5"/>
    <p:sldLayoutId id="2147483708" r:id="rId6"/>
    <p:sldLayoutId id="2147483701" r:id="rId7"/>
    <p:sldLayoutId id="2147483709" r:id="rId8"/>
    <p:sldLayoutId id="2147483702" r:id="rId9"/>
    <p:sldLayoutId id="2147483710" r:id="rId10"/>
    <p:sldLayoutId id="2147483689" r:id="rId11"/>
    <p:sldLayoutId id="2147483711" r:id="rId12"/>
    <p:sldLayoutId id="2147483690" r:id="rId13"/>
    <p:sldLayoutId id="2147483691" r:id="rId14"/>
    <p:sldLayoutId id="2147483692" r:id="rId15"/>
    <p:sldLayoutId id="2147483693" r:id="rId16"/>
    <p:sldLayoutId id="2147483705" r:id="rId17"/>
    <p:sldLayoutId id="2147483706" r:id="rId18"/>
    <p:sldLayoutId id="2147483713" r:id="rId19"/>
    <p:sldLayoutId id="214748369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C6694F9-DE72-4D07-A530-D70B4DE5CB8F}"/>
              </a:ext>
            </a:extLst>
          </p:cNvPr>
          <p:cNvSpPr/>
          <p:nvPr/>
        </p:nvSpPr>
        <p:spPr>
          <a:xfrm>
            <a:off x="-1" y="1915886"/>
            <a:ext cx="12192001" cy="319314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0000">
                <a:schemeClr val="bg1">
                  <a:alpha val="70000"/>
                </a:schemeClr>
              </a:gs>
              <a:gs pos="50000">
                <a:schemeClr val="bg1"/>
              </a:gs>
              <a:gs pos="70000">
                <a:schemeClr val="bg1">
                  <a:alpha val="70000"/>
                </a:schemeClr>
              </a:gs>
              <a:gs pos="100000">
                <a:schemeClr val="bg1"/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CDDE036-5CEB-4CC3-BD3F-A0286B99F8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Concept</a:t>
            </a:r>
            <a:r>
              <a:rPr lang="zh-CN" altLang="en-US" dirty="0"/>
              <a:t> </a:t>
            </a:r>
            <a:r>
              <a:rPr lang="en-US" altLang="zh-CN" dirty="0"/>
              <a:t>Bottleneck Models</a:t>
            </a:r>
            <a:endParaRPr lang="zh-CN" altLang="en-US" dirty="0"/>
          </a:p>
        </p:txBody>
      </p:sp>
      <p:pic>
        <p:nvPicPr>
          <p:cNvPr id="7" name="图形 6" descr="教授">
            <a:extLst>
              <a:ext uri="{FF2B5EF4-FFF2-40B4-BE49-F238E27FC236}">
                <a16:creationId xmlns:a16="http://schemas.microsoft.com/office/drawing/2014/main" id="{1F90F23D-4EBC-4406-BC57-CB2D9B74E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59086" y="3598382"/>
            <a:ext cx="536625" cy="536625"/>
          </a:xfrm>
          <a:prstGeom prst="rect">
            <a:avLst/>
          </a:prstGeom>
        </p:spPr>
      </p:pic>
      <p:pic>
        <p:nvPicPr>
          <p:cNvPr id="9" name="图形 8" descr="日历">
            <a:extLst>
              <a:ext uri="{FF2B5EF4-FFF2-40B4-BE49-F238E27FC236}">
                <a16:creationId xmlns:a16="http://schemas.microsoft.com/office/drawing/2014/main" id="{447CE7B3-0FA1-4080-BB4D-F36CBBA57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9149" y="3611004"/>
            <a:ext cx="524003" cy="524003"/>
          </a:xfrm>
          <a:prstGeom prst="rect">
            <a:avLst/>
          </a:prstGeom>
        </p:spPr>
      </p:pic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FEF08375-E272-44D6-9777-BA5E7A11E6E9}"/>
              </a:ext>
            </a:extLst>
          </p:cNvPr>
          <p:cNvSpPr txBox="1">
            <a:spLocks/>
          </p:cNvSpPr>
          <p:nvPr/>
        </p:nvSpPr>
        <p:spPr>
          <a:xfrm>
            <a:off x="7424864" y="3749872"/>
            <a:ext cx="1327359" cy="385135"/>
          </a:xfrm>
          <a:prstGeom prst="rect">
            <a:avLst/>
          </a:prstGeom>
          <a:noFill/>
          <a:ln w="12700" cmpd="sng">
            <a:noFill/>
          </a:ln>
        </p:spPr>
        <p:txBody>
          <a:bodyPr vert="horz"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杨泽康</a:t>
            </a:r>
            <a:endParaRPr lang="en-US" altLang="zh-CN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文本占位符 4">
            <a:extLst>
              <a:ext uri="{FF2B5EF4-FFF2-40B4-BE49-F238E27FC236}">
                <a16:creationId xmlns:a16="http://schemas.microsoft.com/office/drawing/2014/main" id="{25235290-49A3-4D30-95C1-FB9E2656E4F1}"/>
              </a:ext>
            </a:extLst>
          </p:cNvPr>
          <p:cNvSpPr txBox="1">
            <a:spLocks/>
          </p:cNvSpPr>
          <p:nvPr/>
        </p:nvSpPr>
        <p:spPr>
          <a:xfrm>
            <a:off x="4018263" y="3749871"/>
            <a:ext cx="2321690" cy="385136"/>
          </a:xfrm>
          <a:prstGeom prst="rect">
            <a:avLst/>
          </a:prstGeom>
          <a:noFill/>
          <a:ln w="12700" cmpd="sng">
            <a:noFill/>
          </a:ln>
        </p:spPr>
        <p:txBody>
          <a:bodyPr vert="horz"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2024 </a:t>
            </a: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年 </a:t>
            </a:r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12 </a:t>
            </a: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月 </a:t>
            </a:r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20 </a:t>
            </a: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3163629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62EC7-E1D8-5167-0D96-E475F646C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A54886-6ED8-2C8F-699E-C8A3B9F2AA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Language in a Bottle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F0E3C33-4DD0-1214-73E2-BED8B20A805F}"/>
              </a:ext>
            </a:extLst>
          </p:cNvPr>
          <p:cNvSpPr txBox="1"/>
          <p:nvPr/>
        </p:nvSpPr>
        <p:spPr>
          <a:xfrm>
            <a:off x="265304" y="6114647"/>
            <a:ext cx="93641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Yang, Yue, et al. "Language in a bottle: Language model guided concept bottlenecks for interpretable image classification." </a:t>
            </a:r>
            <a:r>
              <a:rPr lang="en" altLang="zh-CN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IEEE/CVF Conference on Computer Vision and Pattern Recognition</a:t>
            </a:r>
            <a:r>
              <a:rPr lang="en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2023.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D55199F-2899-8120-86DE-C994D17BE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688" y="1998126"/>
            <a:ext cx="7630090" cy="378145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D6DFD95-83A4-C38A-8A29-99FB81388099}"/>
              </a:ext>
            </a:extLst>
          </p:cNvPr>
          <p:cNvSpPr txBox="1"/>
          <p:nvPr/>
        </p:nvSpPr>
        <p:spPr>
          <a:xfrm>
            <a:off x="381000" y="722489"/>
            <a:ext cx="4755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获取高质量的</a:t>
            </a:r>
            <a:r>
              <a:rPr kumimoji="1" lang="en-US" altLang="zh-CN" b="1" dirty="0"/>
              <a:t>concept</a:t>
            </a:r>
            <a:r>
              <a:rPr kumimoji="1" lang="zh-CN" altLang="en-US" b="1" dirty="0"/>
              <a:t>标注困难。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AC10032-866A-AD7D-FFE6-BF3F206CA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983" y="992524"/>
            <a:ext cx="4940300" cy="11049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DC1A47F-A54D-3D4B-0706-6BFBBD5702B3}"/>
              </a:ext>
            </a:extLst>
          </p:cNvPr>
          <p:cNvSpPr txBox="1"/>
          <p:nvPr/>
        </p:nvSpPr>
        <p:spPr>
          <a:xfrm>
            <a:off x="265304" y="1204710"/>
            <a:ext cx="4156384" cy="4844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dirty="0"/>
              <a:t>借助</a:t>
            </a:r>
            <a:r>
              <a:rPr kumimoji="1" lang="en-US" altLang="zh-CN" dirty="0"/>
              <a:t>GPT</a:t>
            </a:r>
            <a:r>
              <a:rPr kumimoji="1" lang="zh-CN" altLang="en-US" dirty="0"/>
              <a:t>针对每个</a:t>
            </a:r>
            <a:r>
              <a:rPr kumimoji="1" lang="en-US" altLang="zh-CN" dirty="0"/>
              <a:t>label</a:t>
            </a:r>
            <a:r>
              <a:rPr kumimoji="1" lang="zh-CN" altLang="en-US" dirty="0"/>
              <a:t>生成一些对应的</a:t>
            </a:r>
            <a:r>
              <a:rPr kumimoji="1" lang="en-US" altLang="zh-CN" dirty="0"/>
              <a:t>concept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dirty="0"/>
              <a:t>每个</a:t>
            </a:r>
            <a:r>
              <a:rPr kumimoji="1" lang="en-US" altLang="zh-CN" dirty="0"/>
              <a:t>label</a:t>
            </a:r>
            <a:r>
              <a:rPr kumimoji="1" lang="zh-CN" altLang="en-US" dirty="0"/>
              <a:t>对应大量</a:t>
            </a:r>
            <a:r>
              <a:rPr kumimoji="1" lang="en-US" altLang="zh-CN" dirty="0"/>
              <a:t>concept</a:t>
            </a:r>
            <a:r>
              <a:rPr kumimoji="1" lang="zh-CN" altLang="en-US" dirty="0"/>
              <a:t>，通过可学习的</a:t>
            </a:r>
            <a:r>
              <a:rPr kumimoji="1" lang="en-US" altLang="zh-CN" dirty="0" err="1"/>
              <a:t>topK</a:t>
            </a:r>
            <a:r>
              <a:rPr kumimoji="1" lang="zh-CN" altLang="en-US" dirty="0"/>
              <a:t>方法和优化一个目标函数，找到合适的</a:t>
            </a:r>
            <a:r>
              <a:rPr kumimoji="1" lang="en-US" altLang="zh-CN" dirty="0" err="1"/>
              <a:t>NxK</a:t>
            </a:r>
            <a:r>
              <a:rPr kumimoji="1" lang="zh-CN" altLang="en-US" dirty="0"/>
              <a:t>个</a:t>
            </a:r>
            <a:r>
              <a:rPr kumimoji="1" lang="en-US" altLang="zh-CN" dirty="0"/>
              <a:t>concept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pPr marL="800089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判别性：和</a:t>
            </a:r>
            <a:r>
              <a:rPr kumimoji="1" lang="en-US" altLang="zh-CN" sz="1600" dirty="0"/>
              <a:t>label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embedding</a:t>
            </a:r>
            <a:r>
              <a:rPr kumimoji="1" lang="zh-CN" altLang="en-US" sz="1600" dirty="0"/>
              <a:t>相似性的最大似然。</a:t>
            </a:r>
            <a:endParaRPr kumimoji="1" lang="en-US" altLang="zh-CN" sz="1600" dirty="0"/>
          </a:p>
          <a:p>
            <a:pPr marL="800089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覆盖性：最大化和所有</a:t>
            </a:r>
            <a:r>
              <a:rPr kumimoji="1" lang="en-US" altLang="zh-CN" sz="1600" dirty="0"/>
              <a:t>concept</a:t>
            </a:r>
            <a:r>
              <a:rPr kumimoji="1" lang="zh-CN" altLang="en-US" sz="1600" dirty="0"/>
              <a:t>的相似度。</a:t>
            </a:r>
            <a:endParaRPr kumimoji="1" lang="en-US" altLang="zh-CN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dirty="0"/>
              <a:t>只训练</a:t>
            </a:r>
            <a:r>
              <a:rPr kumimoji="1" lang="en-US" altLang="zh-CN" dirty="0"/>
              <a:t>C-&gt;Y</a:t>
            </a:r>
            <a:r>
              <a:rPr kumimoji="1" lang="zh-CN" altLang="en-US" dirty="0"/>
              <a:t>模型。预训练的</a:t>
            </a:r>
            <a:r>
              <a:rPr kumimoji="1" lang="en-US" altLang="zh-CN" dirty="0"/>
              <a:t>CLIP</a:t>
            </a:r>
            <a:r>
              <a:rPr kumimoji="1" lang="zh-CN" altLang="en-US" dirty="0"/>
              <a:t>得到图像预测的</a:t>
            </a:r>
            <a:r>
              <a:rPr kumimoji="1" lang="en-US" altLang="zh-CN" dirty="0"/>
              <a:t>C</a:t>
            </a:r>
            <a:r>
              <a:rPr kumimoji="1" lang="zh-CN" altLang="en-US" dirty="0"/>
              <a:t>，预测的</a:t>
            </a:r>
            <a:r>
              <a:rPr kumimoji="1" lang="en-US" altLang="zh-CN" dirty="0"/>
              <a:t>C-&gt;Y</a:t>
            </a:r>
            <a:r>
              <a:rPr kumimoji="1" lang="zh-CN" altLang="en-US" dirty="0"/>
              <a:t>用</a:t>
            </a:r>
            <a:r>
              <a:rPr kumimoji="1" lang="en-US" altLang="zh-CN" dirty="0"/>
              <a:t>few-shot</a:t>
            </a:r>
            <a:r>
              <a:rPr kumimoji="1" lang="zh-CN" altLang="en-US" dirty="0"/>
              <a:t>方式微调。</a:t>
            </a:r>
          </a:p>
        </p:txBody>
      </p:sp>
    </p:spTree>
    <p:extLst>
      <p:ext uri="{BB962C8B-B14F-4D97-AF65-F5344CB8AC3E}">
        <p14:creationId xmlns:p14="http://schemas.microsoft.com/office/powerpoint/2010/main" val="345988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338203" y="2045946"/>
            <a:ext cx="11373633" cy="1074822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Application in Computational Pathology</a:t>
            </a:r>
            <a:endParaRPr lang="zh-CN" altLang="en-US" dirty="0">
              <a:solidFill>
                <a:srgbClr val="000000"/>
              </a:solidFill>
              <a:latin typeface="Segoe UI"/>
              <a:ea typeface="微软雅黑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FOUR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89817" y="4381144"/>
            <a:ext cx="2412366" cy="1133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031536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AA98F-183F-1753-196F-9168F3C97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271C76-8352-A9C9-72CD-A277855EDA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altLang="zh-CN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ConcepPath</a:t>
            </a:r>
            <a:endParaRPr lang="en" altLang="zh-C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8B7D319-6433-2F46-4DA7-C60AE7361C29}"/>
              </a:ext>
            </a:extLst>
          </p:cNvPr>
          <p:cNvSpPr txBox="1"/>
          <p:nvPr/>
        </p:nvSpPr>
        <p:spPr>
          <a:xfrm>
            <a:off x="265304" y="6202330"/>
            <a:ext cx="93641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Zhao, </a:t>
            </a:r>
            <a:r>
              <a:rPr lang="en" altLang="zh-CN" sz="1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Weiqin</a:t>
            </a:r>
            <a:r>
              <a:rPr lang="en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et al. "Aligning Knowledge Concepts to Whole Slide Images for Precise Histopathology Image Analysis." </a:t>
            </a:r>
            <a:r>
              <a:rPr lang="en" altLang="zh-CN" sz="1400" b="0" i="1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" altLang="zh-CN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arXiv:2411.18101</a:t>
            </a:r>
            <a:r>
              <a:rPr lang="en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(2024).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1CA4CEB-D3DA-6FDC-6B87-D17DCAED8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173" y="3429000"/>
            <a:ext cx="7772400" cy="267250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944EBDF-253F-0ED6-363B-8A2B2845F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396" y="609600"/>
            <a:ext cx="6591300" cy="24638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6FABF53-F9F5-7348-DE54-330DA4D4FEE7}"/>
              </a:ext>
            </a:extLst>
          </p:cNvPr>
          <p:cNvSpPr txBox="1"/>
          <p:nvPr/>
        </p:nvSpPr>
        <p:spPr>
          <a:xfrm>
            <a:off x="265304" y="710427"/>
            <a:ext cx="5229969" cy="1289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借助医疗文献和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GPT-4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生成相关医学概念。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预训练的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CLIP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得到每个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各个概念的概率。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与多示例学习结合进行下游任务预测。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12ABF83-16B4-A9D7-435F-B570D9647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58" y="2431794"/>
            <a:ext cx="3256663" cy="351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6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43AEA-FAEE-2C22-1F89-112892C4D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F6BA29F-E885-1A43-F060-6CBBC1FF7E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EFF72C5-FD0A-9C1C-5C49-88C3591D77D4}"/>
              </a:ext>
            </a:extLst>
          </p:cNvPr>
          <p:cNvSpPr txBox="1"/>
          <p:nvPr/>
        </p:nvSpPr>
        <p:spPr>
          <a:xfrm>
            <a:off x="265304" y="711200"/>
            <a:ext cx="235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do ?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9337E0E-9732-BDFA-D736-EBF2C01509A7}"/>
              </a:ext>
            </a:extLst>
          </p:cNvPr>
          <p:cNvSpPr txBox="1"/>
          <p:nvPr/>
        </p:nvSpPr>
        <p:spPr>
          <a:xfrm>
            <a:off x="395111" y="1241778"/>
            <a:ext cx="11153422" cy="2951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" altLang="zh-CN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Language in a Bottle</a:t>
            </a:r>
            <a:r>
              <a:rPr lang="zh-CN" altLang="en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方法</a:t>
            </a:r>
            <a:r>
              <a:rPr lang="zh-CN" alt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存在的问题</a:t>
            </a:r>
            <a:endParaRPr lang="en-US" altLang="zh-CN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089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没有一个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合并步骤，提取不同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之间共有的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089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Concept</a:t>
            </a: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优化和模型优化是分开的步骤，可以考虑采用类似</a:t>
            </a:r>
            <a:r>
              <a:rPr lang="en-US" altLang="zh-CN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CoOp</a:t>
            </a: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的方式合并两个步骤，做成端到端的有助于提升下游任务表现。</a:t>
            </a:r>
            <a:endParaRPr lang="en-US" altLang="zh-CN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医学中更关注算法的可解释性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089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优化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Test-time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Intervention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过程，用较少的干预带来较大的准确率提升，作为辅助诊断算法。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zh-CN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72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Thanks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5414639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-963495" y="911033"/>
            <a:ext cx="4588044" cy="888855"/>
          </a:xfrm>
        </p:spPr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-963495" y="1799889"/>
            <a:ext cx="4588044" cy="401052"/>
          </a:xfrm>
        </p:spPr>
        <p:txBody>
          <a:bodyPr/>
          <a:lstStyle/>
          <a:p>
            <a:r>
              <a:rPr kumimoji="1" lang="en-US" altLang="zh-CN"/>
              <a:t>CONTENTS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1977004" y="2352926"/>
            <a:ext cx="4118995" cy="455476"/>
          </a:xfrm>
        </p:spPr>
        <p:txBody>
          <a:bodyPr/>
          <a:lstStyle/>
          <a:p>
            <a:pPr algn="l"/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Concept</a:t>
            </a:r>
            <a:r>
              <a:rPr lang="zh-CN" altLang="en-US" dirty="0">
                <a:solidFill>
                  <a:srgbClr val="000000"/>
                </a:solidFill>
                <a:latin typeface="Segoe UI"/>
                <a:ea typeface="微软雅黑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Bottleneck</a:t>
            </a:r>
            <a:r>
              <a:rPr lang="zh-CN" altLang="en-US" dirty="0">
                <a:solidFill>
                  <a:srgbClr val="000000"/>
                </a:solidFill>
                <a:latin typeface="Segoe UI"/>
                <a:ea typeface="微软雅黑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Models</a:t>
            </a:r>
            <a:endParaRPr lang="zh-CN" altLang="en-US" dirty="0">
              <a:solidFill>
                <a:srgbClr val="000000"/>
              </a:solidFill>
              <a:latin typeface="Segoe UI"/>
              <a:ea typeface="微软雅黑" charset="0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303897" y="2341997"/>
            <a:ext cx="1846774" cy="455476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PART</a:t>
            </a:r>
            <a:r>
              <a:rPr lang="zh-CN" altLang="en-US" dirty="0">
                <a:solidFill>
                  <a:srgbClr val="000000"/>
                </a:solidFill>
                <a:latin typeface="Segoe UI"/>
                <a:ea typeface="微软雅黑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ONE</a:t>
            </a:r>
            <a:endParaRPr lang="zh-CN" altLang="en-US" dirty="0">
              <a:solidFill>
                <a:srgbClr val="000000"/>
              </a:solidFill>
              <a:latin typeface="Segoe UI"/>
              <a:ea typeface="微软雅黑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84212" y="2629642"/>
            <a:ext cx="1083718" cy="60756"/>
          </a:xfrm>
          <a:prstGeom prst="rect">
            <a:avLst/>
          </a:prstGeom>
          <a:solidFill>
            <a:srgbClr val="2958A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kern="0">
              <a:solidFill>
                <a:prstClr val="white"/>
              </a:solidFill>
              <a:latin typeface="Segoe UI"/>
              <a:ea typeface="微软雅黑"/>
            </a:endParaRPr>
          </a:p>
        </p:txBody>
      </p:sp>
      <p:sp>
        <p:nvSpPr>
          <p:cNvPr id="45" name="文本占位符 5">
            <a:extLst>
              <a:ext uri="{FF2B5EF4-FFF2-40B4-BE49-F238E27FC236}">
                <a16:creationId xmlns:a16="http://schemas.microsoft.com/office/drawing/2014/main" id="{E04A9E40-F9DC-801D-536A-F55523156FFB}"/>
              </a:ext>
            </a:extLst>
          </p:cNvPr>
          <p:cNvSpPr txBox="1">
            <a:spLocks/>
          </p:cNvSpPr>
          <p:nvPr/>
        </p:nvSpPr>
        <p:spPr>
          <a:xfrm>
            <a:off x="2019718" y="3036107"/>
            <a:ext cx="5588993" cy="45547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Performance vs Interpretability</a:t>
            </a:r>
            <a:endParaRPr lang="zh-CN" altLang="en-US" dirty="0">
              <a:solidFill>
                <a:srgbClr val="000000"/>
              </a:solidFill>
              <a:latin typeface="Segoe UI"/>
              <a:ea typeface="微软雅黑" charset="0"/>
            </a:endParaRPr>
          </a:p>
        </p:txBody>
      </p:sp>
      <p:sp>
        <p:nvSpPr>
          <p:cNvPr id="46" name="文本占位符 6">
            <a:extLst>
              <a:ext uri="{FF2B5EF4-FFF2-40B4-BE49-F238E27FC236}">
                <a16:creationId xmlns:a16="http://schemas.microsoft.com/office/drawing/2014/main" id="{CD96A233-44E0-836B-9169-90185170A1A5}"/>
              </a:ext>
            </a:extLst>
          </p:cNvPr>
          <p:cNvSpPr txBox="1">
            <a:spLocks/>
          </p:cNvSpPr>
          <p:nvPr/>
        </p:nvSpPr>
        <p:spPr>
          <a:xfrm>
            <a:off x="303897" y="302217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PART</a:t>
            </a:r>
            <a:r>
              <a:rPr lang="zh-CN" altLang="en-US" dirty="0">
                <a:solidFill>
                  <a:srgbClr val="000000"/>
                </a:solidFill>
                <a:latin typeface="Segoe UI"/>
                <a:ea typeface="微软雅黑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TWO</a:t>
            </a:r>
            <a:endParaRPr lang="zh-CN" altLang="en-US" dirty="0">
              <a:solidFill>
                <a:srgbClr val="000000"/>
              </a:solidFill>
              <a:latin typeface="Segoe UI"/>
              <a:ea typeface="微软雅黑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07136736-3E35-9023-87B1-55B3047EE54B}"/>
              </a:ext>
            </a:extLst>
          </p:cNvPr>
          <p:cNvSpPr/>
          <p:nvPr/>
        </p:nvSpPr>
        <p:spPr>
          <a:xfrm>
            <a:off x="684212" y="3309816"/>
            <a:ext cx="1083718" cy="6075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kern="0">
              <a:solidFill>
                <a:prstClr val="white"/>
              </a:solidFill>
              <a:latin typeface="Segoe UI"/>
              <a:ea typeface="微软雅黑"/>
            </a:endParaRPr>
          </a:p>
        </p:txBody>
      </p:sp>
      <p:sp>
        <p:nvSpPr>
          <p:cNvPr id="2" name="文本占位符 5">
            <a:extLst>
              <a:ext uri="{FF2B5EF4-FFF2-40B4-BE49-F238E27FC236}">
                <a16:creationId xmlns:a16="http://schemas.microsoft.com/office/drawing/2014/main" id="{B6A0CB83-F83F-1361-9799-2E8F2A3D1B9B}"/>
              </a:ext>
            </a:extLst>
          </p:cNvPr>
          <p:cNvSpPr txBox="1">
            <a:spLocks/>
          </p:cNvSpPr>
          <p:nvPr/>
        </p:nvSpPr>
        <p:spPr>
          <a:xfrm>
            <a:off x="2019718" y="3719288"/>
            <a:ext cx="3684093" cy="45547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Label-free CBMs</a:t>
            </a:r>
            <a:endParaRPr lang="zh-CN" altLang="en-US" dirty="0">
              <a:solidFill>
                <a:srgbClr val="000000"/>
              </a:solidFill>
              <a:latin typeface="Segoe UI"/>
              <a:ea typeface="微软雅黑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447CCDA-2FE9-638D-DF88-1D15B23323E3}"/>
              </a:ext>
            </a:extLst>
          </p:cNvPr>
          <p:cNvSpPr/>
          <p:nvPr/>
        </p:nvSpPr>
        <p:spPr>
          <a:xfrm>
            <a:off x="684212" y="3993381"/>
            <a:ext cx="1083718" cy="607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kern="0">
              <a:solidFill>
                <a:prstClr val="white"/>
              </a:solidFill>
              <a:latin typeface="Segoe UI"/>
              <a:ea typeface="微软雅黑"/>
            </a:endParaRPr>
          </a:p>
        </p:txBody>
      </p:sp>
      <p:sp>
        <p:nvSpPr>
          <p:cNvPr id="8" name="文本占位符 6">
            <a:extLst>
              <a:ext uri="{FF2B5EF4-FFF2-40B4-BE49-F238E27FC236}">
                <a16:creationId xmlns:a16="http://schemas.microsoft.com/office/drawing/2014/main" id="{544A9993-B0D1-DC78-B00C-D49202BE37AC}"/>
              </a:ext>
            </a:extLst>
          </p:cNvPr>
          <p:cNvSpPr txBox="1">
            <a:spLocks/>
          </p:cNvSpPr>
          <p:nvPr/>
        </p:nvSpPr>
        <p:spPr>
          <a:xfrm>
            <a:off x="302684" y="3697553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PART</a:t>
            </a:r>
            <a:r>
              <a:rPr lang="zh-CN" altLang="en-US" dirty="0">
                <a:solidFill>
                  <a:srgbClr val="000000"/>
                </a:solidFill>
                <a:latin typeface="Segoe UI"/>
                <a:ea typeface="微软雅黑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THREE</a:t>
            </a:r>
            <a:endParaRPr lang="zh-CN" altLang="en-US" dirty="0">
              <a:solidFill>
                <a:srgbClr val="000000"/>
              </a:solidFill>
              <a:latin typeface="Segoe UI"/>
              <a:ea typeface="微软雅黑" charset="0"/>
            </a:endParaRPr>
          </a:p>
        </p:txBody>
      </p:sp>
      <p:sp>
        <p:nvSpPr>
          <p:cNvPr id="9" name="文本占位符 5">
            <a:extLst>
              <a:ext uri="{FF2B5EF4-FFF2-40B4-BE49-F238E27FC236}">
                <a16:creationId xmlns:a16="http://schemas.microsoft.com/office/drawing/2014/main" id="{6D5DFC39-B8D4-2E3F-5631-E4392D4BCAAD}"/>
              </a:ext>
            </a:extLst>
          </p:cNvPr>
          <p:cNvSpPr txBox="1">
            <a:spLocks/>
          </p:cNvSpPr>
          <p:nvPr/>
        </p:nvSpPr>
        <p:spPr>
          <a:xfrm>
            <a:off x="2019718" y="4427668"/>
            <a:ext cx="5495898" cy="45547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Application in Computational Pathology</a:t>
            </a:r>
            <a:endParaRPr lang="zh-CN" altLang="en-US" dirty="0">
              <a:solidFill>
                <a:srgbClr val="000000"/>
              </a:solidFill>
              <a:latin typeface="Segoe UI"/>
              <a:ea typeface="微软雅黑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59A7057-39F1-9B5D-487D-629B1937A67B}"/>
              </a:ext>
            </a:extLst>
          </p:cNvPr>
          <p:cNvSpPr/>
          <p:nvPr/>
        </p:nvSpPr>
        <p:spPr>
          <a:xfrm>
            <a:off x="684212" y="4701761"/>
            <a:ext cx="1083718" cy="607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kern="0">
              <a:solidFill>
                <a:prstClr val="white"/>
              </a:solidFill>
              <a:latin typeface="Segoe UI"/>
              <a:ea typeface="微软雅黑"/>
            </a:endParaRPr>
          </a:p>
        </p:txBody>
      </p:sp>
      <p:sp>
        <p:nvSpPr>
          <p:cNvPr id="11" name="文本占位符 6">
            <a:extLst>
              <a:ext uri="{FF2B5EF4-FFF2-40B4-BE49-F238E27FC236}">
                <a16:creationId xmlns:a16="http://schemas.microsoft.com/office/drawing/2014/main" id="{B95B0795-FA10-C569-A672-73DB959A9978}"/>
              </a:ext>
            </a:extLst>
          </p:cNvPr>
          <p:cNvSpPr txBox="1">
            <a:spLocks/>
          </p:cNvSpPr>
          <p:nvPr/>
        </p:nvSpPr>
        <p:spPr>
          <a:xfrm>
            <a:off x="302684" y="4405933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PART</a:t>
            </a:r>
            <a:r>
              <a:rPr lang="zh-CN" altLang="en-US" dirty="0">
                <a:solidFill>
                  <a:srgbClr val="000000"/>
                </a:solidFill>
                <a:latin typeface="Segoe UI"/>
                <a:ea typeface="微软雅黑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FOUR</a:t>
            </a:r>
            <a:endParaRPr lang="zh-CN" altLang="en-US" dirty="0">
              <a:solidFill>
                <a:srgbClr val="000000"/>
              </a:solidFill>
              <a:latin typeface="Segoe UI"/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89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80621" y="2517986"/>
            <a:ext cx="11638845" cy="1074822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Concept Bottleneck Models</a:t>
            </a:r>
            <a:endParaRPr lang="zh-CN" altLang="en-US" dirty="0">
              <a:solidFill>
                <a:srgbClr val="000000"/>
              </a:solidFill>
              <a:latin typeface="Segoe UI"/>
              <a:ea typeface="微软雅黑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89817" y="4381144"/>
            <a:ext cx="2412366" cy="113341"/>
          </a:xfrm>
          <a:prstGeom prst="rect">
            <a:avLst/>
          </a:prstGeom>
          <a:solidFill>
            <a:srgbClr val="295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524566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C557EA5-DC50-2F43-81A8-E9B3E5B2A8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5305" y="220133"/>
            <a:ext cx="2523052" cy="307777"/>
          </a:xfrm>
        </p:spPr>
        <p:txBody>
          <a:bodyPr/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 Bottle Models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3CC3A9D-98C3-FFBF-F611-4F1EEF857743}"/>
              </a:ext>
            </a:extLst>
          </p:cNvPr>
          <p:cNvSpPr txBox="1"/>
          <p:nvPr/>
        </p:nvSpPr>
        <p:spPr>
          <a:xfrm>
            <a:off x="129837" y="6453201"/>
            <a:ext cx="9612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Koh, Pang Wei, et al. "Concept bottleneck models." </a:t>
            </a:r>
            <a:r>
              <a:rPr lang="en" altLang="zh-CN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conference on machine learning</a:t>
            </a:r>
            <a:r>
              <a:rPr lang="en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PMLR, 2020.</a:t>
            </a:r>
            <a:endParaRPr kumimoji="1" lang="en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5CB37E5-E1EE-C876-134C-1BD3E8CAE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95" y="1611642"/>
            <a:ext cx="5612347" cy="429244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D50FC64-0488-05D3-46E3-BABF723E0021}"/>
              </a:ext>
            </a:extLst>
          </p:cNvPr>
          <p:cNvSpPr txBox="1"/>
          <p:nvPr/>
        </p:nvSpPr>
        <p:spPr>
          <a:xfrm>
            <a:off x="378195" y="837829"/>
            <a:ext cx="11554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CBMs</a:t>
            </a:r>
            <a:r>
              <a:rPr kumimoji="1" lang="zh-CN" altLang="en-US" b="1" dirty="0"/>
              <a:t>：</a:t>
            </a:r>
            <a:r>
              <a:rPr kumimoji="1" lang="zh-CN" altLang="en-US" dirty="0"/>
              <a:t>先由输入数据预测中间概念</a:t>
            </a:r>
            <a:r>
              <a:rPr kumimoji="1" lang="en-US" altLang="zh-CN" dirty="0"/>
              <a:t>c=f(x)</a:t>
            </a:r>
            <a:r>
              <a:rPr kumimoji="1" lang="zh-CN" altLang="en-US" dirty="0"/>
              <a:t>，再由中间概念预测下游任务</a:t>
            </a:r>
            <a:r>
              <a:rPr kumimoji="1" lang="en-US" altLang="zh-CN" dirty="0"/>
              <a:t>y=G(c)</a:t>
            </a:r>
            <a:r>
              <a:rPr kumimoji="1" lang="zh-CN" altLang="en-US" dirty="0"/>
              <a:t>。中间概念</a:t>
            </a:r>
            <a:r>
              <a:rPr kumimoji="1" lang="en-US" altLang="zh-CN" dirty="0"/>
              <a:t>c</a:t>
            </a:r>
            <a:r>
              <a:rPr kumimoji="1" lang="zh-CN" altLang="en-US" dirty="0"/>
              <a:t>为下游任务的预测提供了很好的</a:t>
            </a:r>
            <a:r>
              <a:rPr kumimoji="1" lang="zh-CN" altLang="en-US" b="1" dirty="0"/>
              <a:t>可解释性</a:t>
            </a:r>
            <a:r>
              <a:rPr kumimoji="1" lang="zh-CN" altLang="en-US" dirty="0"/>
              <a:t>。</a:t>
            </a:r>
            <a:endParaRPr kumimoji="1" lang="en-US" altLang="zh-CN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82A7B70-76FD-BCD8-63C9-6EF812639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905" y="2108200"/>
            <a:ext cx="3848100" cy="13208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906AD90-9883-4C20-AD6B-7B37A5F82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605" y="3647657"/>
            <a:ext cx="4737100" cy="9017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ECE77DA-273E-427D-273E-DFB8719AFE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5275" y="5043304"/>
            <a:ext cx="5287833" cy="607579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BE24464-5F0A-9DE9-1E98-2CADE40DE15E}"/>
              </a:ext>
            </a:extLst>
          </p:cNvPr>
          <p:cNvSpPr txBox="1"/>
          <p:nvPr/>
        </p:nvSpPr>
        <p:spPr>
          <a:xfrm>
            <a:off x="5779911" y="1706117"/>
            <a:ext cx="5136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1. </a:t>
            </a:r>
            <a:r>
              <a:rPr kumimoji="1" lang="zh-CN" altLang="en-US" dirty="0"/>
              <a:t>分阶段训练，先训练</a:t>
            </a:r>
            <a:r>
              <a:rPr kumimoji="1" lang="en-US" altLang="zh-CN" dirty="0"/>
              <a:t>c-&gt;y, </a:t>
            </a:r>
            <a:r>
              <a:rPr kumimoji="1" lang="zh-CN" altLang="en-US" dirty="0"/>
              <a:t>再训练</a:t>
            </a:r>
            <a:r>
              <a:rPr kumimoji="1" lang="en-US" altLang="zh-CN" dirty="0"/>
              <a:t>x-&gt;c</a:t>
            </a:r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9412B1B-CCFD-1E4C-CA0D-7FCBB1E062FA}"/>
              </a:ext>
            </a:extLst>
          </p:cNvPr>
          <p:cNvSpPr txBox="1"/>
          <p:nvPr/>
        </p:nvSpPr>
        <p:spPr>
          <a:xfrm>
            <a:off x="5779911" y="3405554"/>
            <a:ext cx="5136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2. </a:t>
            </a:r>
            <a:r>
              <a:rPr kumimoji="1" lang="zh-CN" altLang="en-US" dirty="0"/>
              <a:t>序列端到端训练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DF81785-8D24-EC25-5792-6B2E65791F08}"/>
              </a:ext>
            </a:extLst>
          </p:cNvPr>
          <p:cNvSpPr txBox="1"/>
          <p:nvPr/>
        </p:nvSpPr>
        <p:spPr>
          <a:xfrm>
            <a:off x="5779911" y="4628874"/>
            <a:ext cx="5136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3. </a:t>
            </a:r>
            <a:r>
              <a:rPr kumimoji="1" lang="zh-CN" altLang="en-US" dirty="0"/>
              <a:t>联合训练</a:t>
            </a:r>
          </a:p>
        </p:txBody>
      </p:sp>
    </p:spTree>
    <p:extLst>
      <p:ext uri="{BB962C8B-B14F-4D97-AF65-F5344CB8AC3E}">
        <p14:creationId xmlns:p14="http://schemas.microsoft.com/office/powerpoint/2010/main" val="392848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D7525-F51D-79F7-EBB0-B542CDD8A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F76DC4-A3DD-55B1-416B-8F2A69D591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5305" y="220133"/>
            <a:ext cx="2523052" cy="307777"/>
          </a:xfrm>
        </p:spPr>
        <p:txBody>
          <a:bodyPr/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 Bottle Models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4C2E9EE-9DF1-49A5-7454-CCAF4BB3A452}"/>
              </a:ext>
            </a:extLst>
          </p:cNvPr>
          <p:cNvSpPr txBox="1"/>
          <p:nvPr/>
        </p:nvSpPr>
        <p:spPr>
          <a:xfrm>
            <a:off x="129837" y="6453201"/>
            <a:ext cx="9612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Koh, Pang Wei, et al. "Concept bottleneck models." </a:t>
            </a:r>
            <a:r>
              <a:rPr lang="en" altLang="zh-CN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conference on machine learning</a:t>
            </a:r>
            <a:r>
              <a:rPr lang="en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PMLR, 2020.</a:t>
            </a:r>
            <a:endParaRPr kumimoji="1" lang="en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E6F9C96-6998-EBD9-BF54-3E5D9B1FA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05" y="2773781"/>
            <a:ext cx="8191647" cy="322830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F19A27F-69CD-AFE2-2B29-57EC454333D1}"/>
              </a:ext>
            </a:extLst>
          </p:cNvPr>
          <p:cNvSpPr txBox="1"/>
          <p:nvPr/>
        </p:nvSpPr>
        <p:spPr>
          <a:xfrm>
            <a:off x="265305" y="736229"/>
            <a:ext cx="1155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CBMs——Test-time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Intervention</a:t>
            </a:r>
            <a:endParaRPr kumimoji="1"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D59F9D2-38AD-0653-DDFD-6B0D5FFE1CB9}"/>
              </a:ext>
            </a:extLst>
          </p:cNvPr>
          <p:cNvSpPr txBox="1"/>
          <p:nvPr/>
        </p:nvSpPr>
        <p:spPr>
          <a:xfrm>
            <a:off x="265305" y="1313880"/>
            <a:ext cx="3697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在推理时可以通过人工矫正预测错误的概念</a:t>
            </a:r>
            <a:r>
              <a:rPr kumimoji="1" lang="en-US" altLang="zh-CN" dirty="0"/>
              <a:t>c</a:t>
            </a:r>
            <a:r>
              <a:rPr kumimoji="1" lang="zh-CN" altLang="en-US" dirty="0"/>
              <a:t>来矫正错误预测的</a:t>
            </a:r>
            <a:r>
              <a:rPr kumimoji="1" lang="en-US" altLang="zh-CN" dirty="0"/>
              <a:t>y</a:t>
            </a:r>
            <a:r>
              <a:rPr kumimoji="1" lang="zh-CN" altLang="en-US" dirty="0"/>
              <a:t>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E308B6C-6B93-1528-BED4-E27CB7DC1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641" y="372431"/>
            <a:ext cx="3167945" cy="234532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5FA56C7-137E-08A2-9431-6A354D55A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5786" y="387984"/>
            <a:ext cx="2971944" cy="234532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2417879-8930-A39C-735C-DBCC56477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2108" y="2773781"/>
            <a:ext cx="3500561" cy="267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9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8A0D8-566A-B5A3-2DA6-D7A5FAE39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9A5DF3-4BFD-71E8-29E7-A07C2B9FDF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3512" y="2045946"/>
            <a:ext cx="11740444" cy="1074822"/>
          </a:xfrm>
        </p:spPr>
        <p:txBody>
          <a:bodyPr/>
          <a:lstStyle/>
          <a:p>
            <a:pPr algn="l"/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Performance vs Interpretability</a:t>
            </a:r>
            <a:endParaRPr lang="zh-CN" altLang="en-US" dirty="0">
              <a:solidFill>
                <a:srgbClr val="000000"/>
              </a:solidFill>
              <a:latin typeface="Segoe UI"/>
              <a:ea typeface="微软雅黑" charset="0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53A57F0-8261-4EDA-ED53-C7D2CC86A5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6734F34-B755-F856-FE58-BAC33EE41363}"/>
              </a:ext>
            </a:extLst>
          </p:cNvPr>
          <p:cNvSpPr/>
          <p:nvPr/>
        </p:nvSpPr>
        <p:spPr>
          <a:xfrm>
            <a:off x="4889817" y="4381144"/>
            <a:ext cx="2412366" cy="1133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75976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A0C4F-7B89-E9DF-9A0E-B5D1C742D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42AB797-0BA6-89A3-EA4C-76D9461604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Concept Embedding Models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74CD1AA-60C1-B06E-9F74-7BE090165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42" y="2906502"/>
            <a:ext cx="7772400" cy="331932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A05F746-7DC9-D93F-A0E2-B6820CE033B7}"/>
              </a:ext>
            </a:extLst>
          </p:cNvPr>
          <p:cNvSpPr txBox="1"/>
          <p:nvPr/>
        </p:nvSpPr>
        <p:spPr>
          <a:xfrm>
            <a:off x="265304" y="6225822"/>
            <a:ext cx="9488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Espinosa </a:t>
            </a:r>
            <a:r>
              <a:rPr lang="en" altLang="zh-CN" sz="1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Zarlenga</a:t>
            </a:r>
            <a:r>
              <a:rPr lang="en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Mateo, et al. "Concept embedding models: Beyond the accuracy-explainability trade-off." </a:t>
            </a:r>
            <a:r>
              <a:rPr lang="en" altLang="zh-CN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Advances in Neural Information Processing Systems</a:t>
            </a:r>
            <a:r>
              <a:rPr lang="en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35 (2022): 21400-21413.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07CCDF-CB62-F13E-1D3B-1941C4911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993" y="2906502"/>
            <a:ext cx="3172884" cy="287416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CEA6BA1-3F10-37C7-963B-331B273C0C09}"/>
              </a:ext>
            </a:extLst>
          </p:cNvPr>
          <p:cNvSpPr txBox="1"/>
          <p:nvPr/>
        </p:nvSpPr>
        <p:spPr>
          <a:xfrm>
            <a:off x="525642" y="788033"/>
            <a:ext cx="5434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CBMs</a:t>
            </a:r>
            <a:r>
              <a:rPr kumimoji="1" lang="zh-CN" altLang="en-US" b="1" dirty="0"/>
              <a:t>有很好的可解释性，但牺牲了一些模型表现。</a:t>
            </a:r>
            <a:endParaRPr kumimoji="1" lang="en-US" altLang="zh-CN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4EDF904-4ABD-4D3E-1496-62F9903A5EFD}"/>
              </a:ext>
            </a:extLst>
          </p:cNvPr>
          <p:cNvSpPr txBox="1"/>
          <p:nvPr/>
        </p:nvSpPr>
        <p:spPr>
          <a:xfrm>
            <a:off x="688621" y="1293269"/>
            <a:ext cx="10160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kumimoji="1" lang="zh-CN" altLang="en-US" dirty="0"/>
              <a:t>不再用一个单一的激活值表示是否存在某个</a:t>
            </a:r>
            <a:r>
              <a:rPr kumimoji="1" lang="en-US" altLang="zh-CN" dirty="0"/>
              <a:t>concept</a:t>
            </a:r>
            <a:r>
              <a:rPr kumimoji="1" lang="zh-CN" altLang="en-US" dirty="0"/>
              <a:t>，用两个</a:t>
            </a:r>
            <a:r>
              <a:rPr kumimoji="1" lang="en-US" altLang="zh-CN" dirty="0"/>
              <a:t>embedding</a:t>
            </a:r>
            <a:r>
              <a:rPr kumimoji="1" lang="zh-CN" altLang="en-US" dirty="0"/>
              <a:t>表示是否存在这个概念，并用一个</a:t>
            </a:r>
            <a:r>
              <a:rPr kumimoji="1" lang="en-US" altLang="zh-CN" dirty="0"/>
              <a:t>MLP</a:t>
            </a:r>
            <a:r>
              <a:rPr kumimoji="1" lang="zh-CN" altLang="en-US" dirty="0"/>
              <a:t>预测这两个</a:t>
            </a:r>
            <a:r>
              <a:rPr kumimoji="1" lang="en-US" altLang="zh-CN" dirty="0"/>
              <a:t>embedding</a:t>
            </a:r>
            <a:r>
              <a:rPr kumimoji="1" lang="zh-CN" altLang="en-US" dirty="0"/>
              <a:t>的相对重要性，对</a:t>
            </a:r>
            <a:r>
              <a:rPr kumimoji="1" lang="en-US" altLang="zh-CN" dirty="0"/>
              <a:t>embedding</a:t>
            </a:r>
            <a:r>
              <a:rPr kumimoji="1" lang="zh-CN" altLang="en-US" dirty="0"/>
              <a:t>加权后作为这个</a:t>
            </a:r>
            <a:r>
              <a:rPr kumimoji="1" lang="en-US" altLang="zh-CN" dirty="0"/>
              <a:t>concept</a:t>
            </a:r>
            <a:r>
              <a:rPr kumimoji="1" lang="zh-CN" altLang="en-US" dirty="0"/>
              <a:t>的特征进行下游任务。</a:t>
            </a:r>
            <a:endParaRPr kumimoji="1" lang="en-US" altLang="zh-CN" dirty="0"/>
          </a:p>
          <a:p>
            <a:pPr marL="342900" indent="-342900" algn="just">
              <a:buAutoNum type="arabicPeriod"/>
            </a:pPr>
            <a:endParaRPr kumimoji="1" lang="en-US" altLang="zh-CN" dirty="0"/>
          </a:p>
          <a:p>
            <a:pPr marL="342900" indent="-342900" algn="just">
              <a:buAutoNum type="arabicPeriod"/>
            </a:pPr>
            <a:r>
              <a:rPr kumimoji="1" lang="en-US" altLang="zh-CN" dirty="0"/>
              <a:t>Test-time</a:t>
            </a:r>
            <a:r>
              <a:rPr kumimoji="1" lang="zh-CN" altLang="en-US" dirty="0"/>
              <a:t>干预时，不再加权，直接用相应的</a:t>
            </a:r>
            <a:r>
              <a:rPr kumimoji="1" lang="en-US" altLang="zh-CN" dirty="0"/>
              <a:t>embedding</a:t>
            </a:r>
            <a:r>
              <a:rPr kumimoji="1" lang="zh-CN" altLang="en-US" dirty="0"/>
              <a:t>替换相应</a:t>
            </a:r>
            <a:r>
              <a:rPr kumimoji="1" lang="en-US" altLang="zh-CN" dirty="0"/>
              <a:t>concept</a:t>
            </a:r>
            <a:r>
              <a:rPr kumimoji="1" lang="zh-CN" altLang="en-US" dirty="0"/>
              <a:t>的特征。</a:t>
            </a:r>
          </a:p>
        </p:txBody>
      </p:sp>
    </p:spTree>
    <p:extLst>
      <p:ext uri="{BB962C8B-B14F-4D97-AF65-F5344CB8AC3E}">
        <p14:creationId xmlns:p14="http://schemas.microsoft.com/office/powerpoint/2010/main" val="415635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BD98F-BA41-3810-B746-AA7801D66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A3A28D-8D18-4B4F-E0E5-55E45DEB1D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57870" y="2045946"/>
            <a:ext cx="8747635" cy="1074822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Label-free</a:t>
            </a:r>
            <a:r>
              <a:rPr lang="zh-CN" altLang="en-US" dirty="0">
                <a:solidFill>
                  <a:srgbClr val="000000"/>
                </a:solidFill>
                <a:latin typeface="Segoe UI"/>
                <a:ea typeface="微软雅黑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CBMs</a:t>
            </a:r>
            <a:endParaRPr lang="zh-CN" altLang="en-US" dirty="0">
              <a:solidFill>
                <a:srgbClr val="000000"/>
              </a:solidFill>
              <a:latin typeface="Segoe UI"/>
              <a:ea typeface="微软雅黑" charset="0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4FD2E8E-CDEF-BA65-6A6D-DA28489D04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43F557A-46B8-ACA0-6ACE-E17CFACD5862}"/>
              </a:ext>
            </a:extLst>
          </p:cNvPr>
          <p:cNvSpPr/>
          <p:nvPr/>
        </p:nvSpPr>
        <p:spPr>
          <a:xfrm>
            <a:off x="4889817" y="4381144"/>
            <a:ext cx="2412366" cy="1133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83986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62E04-2ADA-D9F0-39E5-77C6FD83E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57C248B-D79E-2E63-8F85-3FDE943C1C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Label-free CBM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D21CEFF-A4CF-7F03-7EF1-4AE40FE13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04" y="3007650"/>
            <a:ext cx="7772400" cy="316419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E561DA7-19ED-6C9E-C010-D8EFC8D33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179" y="614758"/>
            <a:ext cx="4095249" cy="478578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6C635DC-0831-BB51-CB7B-5F9409DD1073}"/>
              </a:ext>
            </a:extLst>
          </p:cNvPr>
          <p:cNvSpPr txBox="1"/>
          <p:nvPr/>
        </p:nvSpPr>
        <p:spPr>
          <a:xfrm>
            <a:off x="146755" y="6330090"/>
            <a:ext cx="95165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Oikarinen</a:t>
            </a:r>
            <a:r>
              <a:rPr lang="en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CN" sz="1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Tuomas</a:t>
            </a:r>
            <a:r>
              <a:rPr lang="en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et al. "Label-free Concept Bottleneck Models." </a:t>
            </a:r>
            <a:r>
              <a:rPr lang="en" altLang="zh-CN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Conference on Learning Representations</a:t>
            </a:r>
            <a:r>
              <a:rPr lang="en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2023.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9E37812-49B3-D133-368E-644691C4BF6E}"/>
              </a:ext>
            </a:extLst>
          </p:cNvPr>
          <p:cNvSpPr txBox="1"/>
          <p:nvPr/>
        </p:nvSpPr>
        <p:spPr>
          <a:xfrm>
            <a:off x="265304" y="722890"/>
            <a:ext cx="4905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Challenge: </a:t>
            </a:r>
            <a:r>
              <a:rPr kumimoji="1" lang="zh-CN" altLang="en-US" b="1" dirty="0"/>
              <a:t>训练</a:t>
            </a:r>
            <a:r>
              <a:rPr kumimoji="1" lang="en-US" altLang="zh-CN" b="1" dirty="0"/>
              <a:t>CBM</a:t>
            </a:r>
            <a:r>
              <a:rPr kumimoji="1" lang="zh-CN" altLang="en-US" b="1" dirty="0"/>
              <a:t>模型需要</a:t>
            </a:r>
            <a:r>
              <a:rPr kumimoji="1" lang="en-US" altLang="zh-CN" b="1" dirty="0"/>
              <a:t>concept</a:t>
            </a:r>
            <a:r>
              <a:rPr kumimoji="1" lang="zh-CN" altLang="en-US" b="1" dirty="0"/>
              <a:t>标注。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6DDD06E-901A-607B-77FA-242C7F735C9E}"/>
              </a:ext>
            </a:extLst>
          </p:cNvPr>
          <p:cNvSpPr txBox="1"/>
          <p:nvPr/>
        </p:nvSpPr>
        <p:spPr>
          <a:xfrm>
            <a:off x="351493" y="1250467"/>
            <a:ext cx="5744507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1.</a:t>
            </a:r>
            <a:r>
              <a:rPr kumimoji="1" lang="zh-CN" altLang="en-US" dirty="0"/>
              <a:t> 用</a:t>
            </a:r>
            <a:r>
              <a:rPr kumimoji="1" lang="en-US" altLang="zh-CN" dirty="0"/>
              <a:t>GPT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r>
              <a:rPr kumimoji="1" lang="zh-CN" altLang="en-US" dirty="0"/>
              <a:t>针对图像的</a:t>
            </a:r>
            <a:r>
              <a:rPr kumimoji="1" lang="en-US" altLang="zh-CN" dirty="0"/>
              <a:t>label</a:t>
            </a:r>
            <a:r>
              <a:rPr kumimoji="1" lang="zh-CN" altLang="en-US" dirty="0"/>
              <a:t>自动生成一些</a:t>
            </a:r>
            <a:r>
              <a:rPr kumimoji="1" lang="en-US" altLang="zh-CN" dirty="0"/>
              <a:t>concept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en-US" altLang="zh-CN" dirty="0"/>
              <a:t>2.</a:t>
            </a:r>
            <a:r>
              <a:rPr kumimoji="1" lang="zh-CN" altLang="en-US" dirty="0"/>
              <a:t> 用预训练的</a:t>
            </a:r>
            <a:r>
              <a:rPr kumimoji="1" lang="en-US" altLang="zh-CN" dirty="0"/>
              <a:t>CLIP</a:t>
            </a:r>
            <a:r>
              <a:rPr kumimoji="1" lang="zh-CN" altLang="en-US" dirty="0"/>
              <a:t>模型为每张图片提供</a:t>
            </a:r>
            <a:r>
              <a:rPr kumimoji="1" lang="en-US" altLang="zh-CN" dirty="0"/>
              <a:t>concept</a:t>
            </a:r>
            <a:r>
              <a:rPr kumimoji="1" lang="zh-CN" altLang="en-US" dirty="0"/>
              <a:t>标注。</a:t>
            </a:r>
          </a:p>
        </p:txBody>
      </p:sp>
    </p:spTree>
    <p:extLst>
      <p:ext uri="{BB962C8B-B14F-4D97-AF65-F5344CB8AC3E}">
        <p14:creationId xmlns:p14="http://schemas.microsoft.com/office/powerpoint/2010/main" val="191954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1592</TotalTime>
  <Words>674</Words>
  <Application>Microsoft Macintosh PowerPoint</Application>
  <PresentationFormat>宽屏</PresentationFormat>
  <Paragraphs>64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等线</vt:lpstr>
      <vt:lpstr>Microsoft YaHei</vt:lpstr>
      <vt:lpstr>Arial</vt:lpstr>
      <vt:lpstr>Segoe UI</vt:lpstr>
      <vt:lpstr>Times New Roman</vt:lpstr>
      <vt:lpstr>模板页面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t77207</cp:lastModifiedBy>
  <cp:revision>370</cp:revision>
  <dcterms:created xsi:type="dcterms:W3CDTF">2015-08-18T02:51:41Z</dcterms:created>
  <dcterms:modified xsi:type="dcterms:W3CDTF">2024-12-20T03:23:25Z</dcterms:modified>
  <cp:category/>
</cp:coreProperties>
</file>